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4" r:id="rId2"/>
    <p:sldId id="256" r:id="rId3"/>
    <p:sldId id="263" r:id="rId4"/>
    <p:sldId id="265" r:id="rId5"/>
    <p:sldId id="257" r:id="rId6"/>
    <p:sldId id="258" r:id="rId7"/>
    <p:sldId id="259" r:id="rId8"/>
    <p:sldId id="260" r:id="rId9"/>
    <p:sldId id="261" r:id="rId10"/>
    <p:sldId id="262" r:id="rId11"/>
    <p:sldId id="267" r:id="rId12"/>
    <p:sldId id="271" r:id="rId13"/>
    <p:sldId id="272" r:id="rId14"/>
    <p:sldId id="273" r:id="rId15"/>
    <p:sldId id="26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4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762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4865298" y="1052514"/>
            <a:ext cx="6717102" cy="5210263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800" b="1" i="1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/>
            </a:r>
            <a:br>
              <a:rPr lang="ru-RU" altLang="ru-RU" sz="2800" b="1" i="1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altLang="ru-RU" sz="2800" b="1" i="1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/>
            </a:r>
            <a:br>
              <a:rPr lang="ru-RU" altLang="ru-RU" sz="2800" b="1" i="1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altLang="ru-RU" sz="2800" b="1" i="1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/>
            </a:r>
            <a:br>
              <a:rPr lang="ru-RU" altLang="ru-RU" sz="2800" b="1" i="1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altLang="ru-RU" sz="2800" b="1" i="1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/>
            </a:r>
            <a:br>
              <a:rPr lang="ru-RU" altLang="ru-RU" sz="2800" b="1" i="1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altLang="ru-RU" sz="2800" b="1" i="1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/>
            </a:r>
            <a:br>
              <a:rPr lang="ru-RU" altLang="ru-RU" sz="2800" b="1" i="1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altLang="ru-RU" sz="2800" b="1" i="1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/>
            </a:r>
            <a:br>
              <a:rPr lang="ru-RU" altLang="ru-RU" sz="2800" b="1" i="1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altLang="ru-RU" sz="4000" b="1" i="1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Специалист по </a:t>
            </a:r>
            <a:r>
              <a:rPr lang="ru-RU" altLang="ru-RU" sz="4000" b="1" i="1" dirty="0" err="1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Афк</a:t>
            </a:r>
            <a:r>
              <a:rPr lang="ru-RU" altLang="ru-RU" sz="2000" b="1" i="1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/>
            </a:r>
            <a:br>
              <a:rPr lang="ru-RU" altLang="ru-RU" sz="2000" b="1" i="1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altLang="ru-RU" sz="2800" b="1" i="1" dirty="0" smtClean="0">
                <a:solidFill>
                  <a:srgbClr val="0070C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учитель высшей квалификационной категории российская легкоатлетка и дзюдоистка (спорт слепых). Входит в сборную России, мастер спорта России. Многократный серебряный и бронзовый призёр чемпионатов Европы, Мира, Всемирных игр по дзюдо. </a:t>
            </a:r>
            <a:r>
              <a:rPr lang="ru-RU" altLang="ru-RU" sz="4000" b="1" i="1" u="sng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/>
            </a:r>
            <a:br>
              <a:rPr lang="ru-RU" altLang="ru-RU" sz="4000" b="1" i="1" u="sng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altLang="ru-RU" sz="4000" b="1" i="1" u="sng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ГАНИЕВА СВЕТЛАНА ЮРЬЕВНА</a:t>
            </a:r>
            <a:r>
              <a:rPr lang="ru-RU" altLang="ru-RU" sz="2800" b="1" i="1" u="sng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/>
            </a:r>
            <a:br>
              <a:rPr lang="ru-RU" altLang="ru-RU" sz="2800" b="1" i="1" u="sng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altLang="ru-RU" sz="2800" b="1" i="1" u="sng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/>
            </a:r>
            <a:br>
              <a:rPr lang="ru-RU" altLang="ru-RU" sz="2800" b="1" i="1" u="sng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altLang="ru-RU" sz="2800" b="1" i="1" u="sng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/>
            </a:r>
            <a:br>
              <a:rPr lang="ru-RU" altLang="ru-RU" sz="2800" b="1" i="1" u="sng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altLang="ru-RU" sz="2800" b="1" i="1" u="sng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/>
            </a:r>
            <a:br>
              <a:rPr lang="ru-RU" altLang="ru-RU" sz="2800" b="1" i="1" u="sng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altLang="ru-RU" sz="2800" b="1" i="1" u="sng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/>
            </a:r>
            <a:br>
              <a:rPr lang="ru-RU" altLang="ru-RU" sz="2800" b="1" i="1" u="sng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altLang="ru-RU" sz="2800" b="1" i="1" u="sng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/>
            </a:r>
            <a:br>
              <a:rPr lang="ru-RU" altLang="ru-RU" sz="2800" b="1" i="1" u="sng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altLang="ru-RU" sz="2800" b="1" i="1" u="sng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/>
            </a:r>
            <a:br>
              <a:rPr lang="ru-RU" altLang="ru-RU" sz="2800" b="1" i="1" u="sng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altLang="ru-RU" sz="2800" b="1" i="1" u="sng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/>
            </a:r>
            <a:br>
              <a:rPr lang="ru-RU" altLang="ru-RU" sz="2800" b="1" i="1" u="sng" dirty="0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endParaRPr lang="ru-RU" sz="2800" dirty="0" smtClean="0"/>
          </a:p>
        </p:txBody>
      </p:sp>
      <p:pic>
        <p:nvPicPr>
          <p:cNvPr id="1026" name="Picture 2" descr="C:\Users\user\Desktop\Фото\11zon_cropped (6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2309" y="656327"/>
            <a:ext cx="3967431" cy="396743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919" y="1"/>
            <a:ext cx="9569668" cy="1024758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повседневная</a:t>
            </a:r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жизнь</a:t>
            </a:r>
            <a:endParaRPr lang="ru-RU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204588" y="1121894"/>
            <a:ext cx="19853444" cy="10415933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 дети с ОВЗ легче справляются с будничными задачами, 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   учатся обслуживать 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3200" b="1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себя </a:t>
            </a:r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самостоятельно</a:t>
            </a:r>
            <a:endParaRPr lang="ru-RU" sz="3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xmlns="" id="{4A42E9DC-6107-4CEB-AF72-212099D08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3592" y="1863306"/>
            <a:ext cx="7818408" cy="4994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23709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C42D8F-A5E2-4837-AAE2-94F927C66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177282"/>
            <a:ext cx="11333618" cy="136226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              Занятие по адаптивной физической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800" b="1" dirty="0">
                <a:solidFill>
                  <a:srgbClr val="C00000"/>
                </a:solidFill>
              </a:rPr>
              <a:t>                  культуре с применением </a:t>
            </a:r>
            <a:r>
              <a:rPr lang="ru-RU" sz="2800" b="1" dirty="0" err="1">
                <a:solidFill>
                  <a:srgbClr val="C00000"/>
                </a:solidFill>
              </a:rPr>
              <a:t>фитбола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DD77E75-ED5F-4DD0-9C14-F0F6C3F7F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1414" y="1539551"/>
            <a:ext cx="11016375" cy="531844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B1D4572-FDA8-44D3-99C0-CCF19C749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414" y="1539550"/>
            <a:ext cx="4042488" cy="531844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76698CF-C336-4AE7-84FE-9816C32CA1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5301" y="1539550"/>
            <a:ext cx="4042488" cy="531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29334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4DD656F-9B87-4F18-8397-FD9F9EEDD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8300" y="0"/>
            <a:ext cx="38862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520B839-FC4F-4ABC-BB8B-32B3F934C6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40259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AC5CC13-1A73-4C5E-AF23-F5124D3773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6899" y="0"/>
            <a:ext cx="3848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2501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9AD7B2B-E57A-48B6-8103-829F4EA3AD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3564" y="0"/>
            <a:ext cx="3608779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3672E13-F66D-48D8-BD4F-611BB57B8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7309" y="0"/>
            <a:ext cx="3837709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B160179-0813-4B71-97F0-7305942C6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3087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556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DD91BAD-71C4-4058-9579-6C81814520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3920836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979C938-EDAC-4D1A-A7BA-E9EDF69F7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1051" y="0"/>
            <a:ext cx="3976257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A38C4C4-E998-40F1-8A03-CF29836771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0950" y="0"/>
            <a:ext cx="37961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51644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38EC8B-C859-4A28-80ED-807995736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1932" y="685800"/>
            <a:ext cx="5344510" cy="2743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0DF40AF-2B8C-4DB8-800A-E11F75A35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212" y="4477408"/>
            <a:ext cx="11507788" cy="2238702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                              </a:t>
            </a:r>
            <a:r>
              <a:rPr lang="ru-RU" sz="3200" b="1" dirty="0">
                <a:solidFill>
                  <a:srgbClr val="002060"/>
                </a:solidFill>
              </a:rPr>
              <a:t>БЛАГОДАРИМ ЗА ВНИМАНИЕ!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A936A308-AAAB-4B82-8789-7138B7F85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1932" y="141890"/>
            <a:ext cx="5344510" cy="49661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84947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5284" y="1"/>
            <a:ext cx="5976058" cy="1236132"/>
          </a:xfrm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региональный ресурсный центр  коррекции, консультации обучения детей и подростков с</a:t>
            </a:r>
            <a:b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</a:b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нарушениями зрения «Взгляд»</a:t>
            </a:r>
            <a:r>
              <a:rPr kumimoji="0" lang="ru-RU" altLang="en-US" sz="1600" b="1" u="none" strike="noStrike" kern="0" cap="none" spc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" y="2412124"/>
            <a:ext cx="8175810" cy="4051737"/>
          </a:xfrm>
        </p:spPr>
        <p:txBody>
          <a:bodyPr>
            <a:normAutofit/>
          </a:bodyPr>
          <a:lstStyle/>
          <a:p>
            <a:endParaRPr lang="ru-RU" sz="3200" b="1" dirty="0">
              <a:solidFill>
                <a:srgbClr val="0070C0"/>
              </a:solidFill>
              <a:latin typeface="Bahnschrift" panose="020B0502040204020203" pitchFamily="34" charset="0"/>
            </a:endParaRPr>
          </a:p>
          <a:p>
            <a:pPr algn="ctr"/>
            <a:r>
              <a:rPr lang="ru-RU" sz="3900" b="1" smtClean="0">
                <a:solidFill>
                  <a:srgbClr val="002060"/>
                </a:solidFill>
                <a:latin typeface="Bahnschrift" panose="020B0502040204020203" pitchFamily="34" charset="0"/>
              </a:rPr>
              <a:t> </a:t>
            </a:r>
            <a:r>
              <a:rPr lang="ru-RU" sz="4600" b="1" dirty="0" smtClean="0">
                <a:solidFill>
                  <a:srgbClr val="002060"/>
                </a:solidFill>
                <a:latin typeface="Bahnschrift" panose="020B0502040204020203" pitchFamily="34" charset="0"/>
              </a:rPr>
              <a:t>«Физическое развитие детей  </a:t>
            </a:r>
            <a:r>
              <a:rPr lang="ru-RU" sz="4600" b="1" dirty="0">
                <a:solidFill>
                  <a:srgbClr val="002060"/>
                </a:solidFill>
                <a:latin typeface="Bahnschrift" panose="020B0502040204020203" pitchFamily="34" charset="0"/>
              </a:rPr>
              <a:t>с ОВЗ»</a:t>
            </a:r>
          </a:p>
          <a:p>
            <a:endParaRPr lang="ru-RU" sz="3200" b="1" dirty="0">
              <a:solidFill>
                <a:srgbClr val="0070C0"/>
              </a:solidFill>
              <a:latin typeface="Bahnschrift" panose="020B0502040204020203" pitchFamily="34" charset="0"/>
            </a:endParaRPr>
          </a:p>
          <a:p>
            <a:endParaRPr lang="ru-RU" sz="3200" b="1" dirty="0">
              <a:solidFill>
                <a:srgbClr val="0070C0"/>
              </a:solidFill>
              <a:latin typeface="Bahnschrift" panose="020B0502040204020203" pitchFamily="34" charset="0"/>
            </a:endParaRPr>
          </a:p>
          <a:p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5811" y="0"/>
            <a:ext cx="4016187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F60722D-3068-4AD9-8CEB-9E891BE4271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065283" cy="1781503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xmlns="" val="2778320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3416A6-F6BA-4085-9E0A-F44F1D9D1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2812" y="0"/>
            <a:ext cx="7148622" cy="9144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   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двигательная активность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942F47A-D6C9-427A-995D-B8F667295AD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8607" b="18607"/>
          <a:stretch>
            <a:fillRect/>
          </a:stretch>
        </p:blipFill>
        <p:spPr>
          <a:xfrm>
            <a:off x="133350" y="152400"/>
            <a:ext cx="4136636" cy="6477000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C70DD0D-5E7F-4F76-AC0E-EDB82BD787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69986" y="1371600"/>
            <a:ext cx="7922014" cy="482424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Оказывает воздействие на рост и развитие нервно-психического состояния, функциональные возможности человека</a:t>
            </a:r>
          </a:p>
          <a:p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2. Стимулирует обмен энергии в организме, улучшает деятельность сердца и дыхания</a:t>
            </a:r>
          </a:p>
          <a:p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3. Оказывает благоприятное воздействие на головной мозг, способствуя развитию умственной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4231596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80AB59-28CB-4970-B1A5-7D578B63B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47" y="0"/>
            <a:ext cx="11861442" cy="99167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</a:t>
            </a:r>
            <a:r>
              <a:rPr lang="ru-RU" sz="2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ля детей с нарушениями зрения  наблюдается снижение двигательной активности, что приводит к сложностям формирования основных параметров в таких видах ,как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E78BD57-316F-44E7-8914-05ED64343F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050940"/>
            <a:ext cx="12192000" cy="5807060"/>
          </a:xfrm>
        </p:spPr>
        <p:txBody>
          <a:bodyPr>
            <a:normAutofit fontScale="92500" lnSpcReduction="20000"/>
          </a:bodyPr>
          <a:lstStyle/>
          <a:p>
            <a:r>
              <a:rPr lang="ru-RU" sz="2600" b="0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ru-RU" sz="26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Ходьба</a:t>
            </a:r>
            <a:r>
              <a:rPr lang="ru-RU" sz="2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детей характерна волнообразность в ходьбе, движения то в одну сторону, то в другую. Качество ходьбы характеризуется большой неустойчивостью, неуверенностью. </a:t>
            </a:r>
          </a:p>
          <a:p>
            <a:r>
              <a:rPr lang="ru-RU" sz="2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ru-RU" sz="26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Бег.  </a:t>
            </a:r>
            <a:r>
              <a:rPr lang="ru-RU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наблюдается излишнее напряжение ног и рук, широкая постановка стоп, нарушение согласованности в движениях, низкий наклон головы, отсутствие равномерности, темпа, прямолинейности.</a:t>
            </a:r>
          </a:p>
          <a:p>
            <a:r>
              <a:rPr lang="ru-RU" sz="26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Прыжки</a:t>
            </a:r>
            <a:r>
              <a:rPr lang="ru-RU" sz="2600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 </a:t>
            </a:r>
            <a:r>
              <a:rPr lang="ru-RU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Отмечается низкая техническая подготовка. Как правило, допускаются ошибки во всех фазах (толчке, полёте, приземлении) выполнения движения. Большинство детей не имеют навыков правильного отталкивания.</a:t>
            </a:r>
          </a:p>
          <a:p>
            <a:r>
              <a:rPr lang="ru-RU" sz="26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-Равновесие</a:t>
            </a:r>
            <a:r>
              <a:rPr lang="ru-RU" sz="2600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Состояние динамичного равновесия у детей можно проследить в ходьбе по гимнастической скамейке.  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lang="ru-RU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тмечается своеобразие нарушения равномерности шага, темпа ходьбы и самостоятельности передвижения по скамейке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так как </a:t>
            </a:r>
            <a:r>
              <a:rPr lang="ru-RU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при ходьбе ребёнку приходится решать сразу несколько задач: правильно ориентироваться в пространстве, сохранять равновесие движения (осанка, координация рук и ног), удержание тела в определённом положении.</a:t>
            </a:r>
          </a:p>
          <a:p>
            <a:r>
              <a:rPr lang="ru-RU" sz="26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 Лазанье.  </a:t>
            </a:r>
            <a:r>
              <a:rPr lang="ru-RU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Сохранение равновесия при движении, согласованность движений рук и ног, а также уровень зрительного контроля за движением. Лазанье по гимнастической лестнице характеризуется недостаточной согласованностью зрительного контроля и движений рук и ног.  </a:t>
            </a:r>
          </a:p>
          <a:p>
            <a:r>
              <a:rPr lang="ru-RU" sz="26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- Метание</a:t>
            </a:r>
            <a:r>
              <a:rPr lang="ru-RU" sz="26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Особенности дыхательной сферы у детей с нарушениями зрения проявляются в их действиях с мячом. Дети уже перед выполнением задания чувствуют большую неуверенность, неоднократно меняют предметы для метания, позу перед метанием, задают вопросы. Характерно, что дети фиксируют взглядом принятие исходной позы, долго устанавливают ноги в нужное место, меняют положение рук</a:t>
            </a:r>
            <a:endParaRPr lang="ru-RU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67678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9682" y="419847"/>
            <a:ext cx="8682317" cy="966041"/>
          </a:xfrm>
        </p:spPr>
        <p:txBody>
          <a:bodyPr>
            <a:normAutofit/>
          </a:bodyPr>
          <a:lstStyle/>
          <a:p>
            <a:r>
              <a:rPr lang="ru-RU" sz="3200" b="1" cap="none" dirty="0">
                <a:ln>
                  <a:noFill/>
                </a:ln>
                <a:solidFill>
                  <a:srgbClr val="C00000"/>
                </a:solidFill>
                <a:latin typeface="Calibri" panose="020F0502020204030204" pitchFamily="34" charset="0"/>
                <a:ea typeface="+mn-ea"/>
                <a:cs typeface="+mn-cs"/>
              </a:rPr>
              <a:t>Адаптивная физкультура (сокращенно — АФК) </a:t>
            </a:r>
            <a:endParaRPr lang="ru-RU" sz="32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09682" y="1805735"/>
            <a:ext cx="8682317" cy="5052265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</a:rPr>
              <a:t>это большой комплекс специально разработанных мер, упражнений и методик, необходимых для оздоровления, реабилитации и дальнейшей адаптации ребенка с ограниченными возможностями здоровья. В первую очередь, они нацелены на улучшение физического состояния, частичное или полное восстановление двигательных функций, а также на преодоление психологических и неврологических проблем, которые влияют на его социальную жизнь.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35096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5273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0025"/>
            <a:ext cx="7843837" cy="2828925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Занятия АФК оказывают положительное влияние на детей с ОВЗ сразу по нескольким направлениям:</a:t>
            </a: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b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                </a:t>
            </a:r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физическое развитие </a:t>
            </a:r>
            <a:r>
              <a:rPr lang="ru-RU" sz="2800" b="1" dirty="0">
                <a:solidFill>
                  <a:schemeClr val="bg1"/>
                </a:solidFill>
              </a:rPr>
              <a:t/>
            </a:r>
            <a:br>
              <a:rPr lang="ru-RU" sz="2800" b="1" dirty="0">
                <a:solidFill>
                  <a:schemeClr val="bg1"/>
                </a:solidFill>
              </a:rPr>
            </a:b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2543174"/>
            <a:ext cx="7843838" cy="4314825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-   </a:t>
            </a:r>
            <a:r>
              <a:rPr lang="ru-RU" sz="3000" b="1" dirty="0">
                <a:solidFill>
                  <a:srgbClr val="002060"/>
                </a:solidFill>
                <a:latin typeface="Calibri" panose="020F0502020204030204" pitchFamily="34" charset="0"/>
              </a:rPr>
              <a:t>открываются резервные  возможности   организма,</a:t>
            </a:r>
          </a:p>
          <a:p>
            <a:r>
              <a:rPr lang="ru-RU" sz="3000" b="1" dirty="0">
                <a:solidFill>
                  <a:srgbClr val="002060"/>
                </a:solidFill>
                <a:latin typeface="Calibri" panose="020F0502020204030204" pitchFamily="34" charset="0"/>
              </a:rPr>
              <a:t> -   укрепляются мышцы,</a:t>
            </a:r>
          </a:p>
          <a:p>
            <a:r>
              <a:rPr lang="ru-RU" sz="3000" b="1" dirty="0">
                <a:solidFill>
                  <a:srgbClr val="002060"/>
                </a:solidFill>
                <a:latin typeface="Calibri" panose="020F0502020204030204" pitchFamily="34" charset="0"/>
              </a:rPr>
              <a:t> -   улучшается гибкость, </a:t>
            </a:r>
          </a:p>
          <a:p>
            <a:r>
              <a:rPr lang="ru-RU" sz="3000" b="1" dirty="0">
                <a:solidFill>
                  <a:srgbClr val="002060"/>
                </a:solidFill>
                <a:latin typeface="Calibri" panose="020F0502020204030204" pitchFamily="34" charset="0"/>
              </a:rPr>
              <a:t> -   координация, </a:t>
            </a:r>
          </a:p>
          <a:p>
            <a:r>
              <a:rPr lang="ru-RU" sz="3000" b="1" dirty="0">
                <a:solidFill>
                  <a:srgbClr val="002060"/>
                </a:solidFill>
                <a:latin typeface="Calibri" panose="020F0502020204030204" pitchFamily="34" charset="0"/>
              </a:rPr>
              <a:t> -   моторика, </a:t>
            </a:r>
          </a:p>
          <a:p>
            <a:r>
              <a:rPr lang="ru-RU" sz="3000" b="1" dirty="0">
                <a:solidFill>
                  <a:srgbClr val="002060"/>
                </a:solidFill>
                <a:latin typeface="Calibri" panose="020F0502020204030204" pitchFamily="34" charset="0"/>
              </a:rPr>
              <a:t> -   общая физическая форма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3838" y="0"/>
            <a:ext cx="43481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8587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7800974" cy="1685925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         </a:t>
            </a:r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психологическое благополучие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" y="1685926"/>
            <a:ext cx="7415212" cy="5172074"/>
          </a:xfrm>
        </p:spPr>
        <p:txBody>
          <a:bodyPr>
            <a:normAutofit/>
          </a:bodyPr>
          <a:lstStyle/>
          <a:p>
            <a:endParaRPr lang="ru-RU" sz="32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ru-RU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   </a:t>
            </a:r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-    вырабатываются позитивные   </a:t>
            </a:r>
          </a:p>
          <a:p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        эмоции, </a:t>
            </a:r>
          </a:p>
          <a:p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   -    повышается самооценка, </a:t>
            </a:r>
          </a:p>
          <a:p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        (ведь даже маленькие победы </a:t>
            </a:r>
          </a:p>
          <a:p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         приносят    уверенность в себе)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00975" y="0"/>
            <a:ext cx="43910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6563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9628" y="100013"/>
            <a:ext cx="5712371" cy="207562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              </a:t>
            </a:r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социализация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79626" y="2357439"/>
            <a:ext cx="5712371" cy="440054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   </a:t>
            </a:r>
          </a:p>
          <a:p>
            <a:endParaRPr lang="ru-RU" sz="32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 -  устанавливаются              социальные связи, </a:t>
            </a:r>
          </a:p>
          <a:p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  -  появляется возможность общаться с другими детьми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9C907630-4753-4068-BF2A-E1AFD08A7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79625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71881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6263" y="0"/>
            <a:ext cx="7805737" cy="192881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                   </a:t>
            </a:r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Укрепление здоровья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14850" y="2571750"/>
            <a:ext cx="7677150" cy="335121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    </a:t>
            </a: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</a:rPr>
              <a:t>-  улучшается состояние  здоровья в  целом; </a:t>
            </a:r>
          </a:p>
          <a:p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</a:rPr>
              <a:t>    -  повышается выносливость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4386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7105107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713</TotalTime>
  <Words>437</Words>
  <Application>Microsoft Office PowerPoint</Application>
  <PresentationFormat>Произвольный</PresentationFormat>
  <Paragraphs>46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Сектор</vt:lpstr>
      <vt:lpstr>      Специалист по Афк учитель высшей квалификационной категории российская легкоатлетка и дзюдоистка (спорт слепых). Входит в сборную России, мастер спорта России. Многократный серебряный и бронзовый призёр чемпионатов Европы, Мира, Всемирных игр по дзюдо.  ГАНИЕВА СВЕТЛАНА ЮРЬЕВНА        </vt:lpstr>
      <vt:lpstr>региональный ресурсный центр  коррекции, консультации обучения детей и подростков с нарушениями зрения «Взгляд»  </vt:lpstr>
      <vt:lpstr>    двигательная активность</vt:lpstr>
      <vt:lpstr>Для детей с нарушениями зрения  наблюдается снижение двигательной активности, что приводит к сложностям формирования основных параметров в таких видах ,как</vt:lpstr>
      <vt:lpstr>Адаптивная физкультура (сокращенно — АФК) </vt:lpstr>
      <vt:lpstr>Занятия АФК оказывают положительное влияние на детей с ОВЗ сразу по нескольким направлениям:                  физическое развитие  </vt:lpstr>
      <vt:lpstr>         психологическое благополучие</vt:lpstr>
      <vt:lpstr>              социализация</vt:lpstr>
      <vt:lpstr>                   Укрепление здоровья</vt:lpstr>
      <vt:lpstr>                         повседневная жизнь</vt:lpstr>
      <vt:lpstr>              Занятие по адаптивной физической                   культуре с применением фитбола</vt:lpstr>
      <vt:lpstr>Слайд 12</vt:lpstr>
      <vt:lpstr>Слайд 13</vt:lpstr>
      <vt:lpstr>Слайд 14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Bob</dc:creator>
  <cp:lastModifiedBy>user</cp:lastModifiedBy>
  <cp:revision>22</cp:revision>
  <dcterms:created xsi:type="dcterms:W3CDTF">2024-12-08T12:03:17Z</dcterms:created>
  <dcterms:modified xsi:type="dcterms:W3CDTF">2025-04-02T11:13:08Z</dcterms:modified>
</cp:coreProperties>
</file>